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14"/>
  </p:notesMasterIdLst>
  <p:handoutMasterIdLst>
    <p:handoutMasterId r:id="rId15"/>
  </p:handoutMasterIdLst>
  <p:sldIdLst>
    <p:sldId id="256" r:id="rId2"/>
    <p:sldId id="312" r:id="rId3"/>
    <p:sldId id="313" r:id="rId4"/>
    <p:sldId id="315" r:id="rId5"/>
    <p:sldId id="314" r:id="rId6"/>
    <p:sldId id="317" r:id="rId7"/>
    <p:sldId id="318" r:id="rId8"/>
    <p:sldId id="320" r:id="rId9"/>
    <p:sldId id="319" r:id="rId10"/>
    <p:sldId id="323" r:id="rId11"/>
    <p:sldId id="322" r:id="rId12"/>
    <p:sldId id="32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ate, Mark - (magate)" initials="AM-(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87420" autoAdjust="0"/>
  </p:normalViewPr>
  <p:slideViewPr>
    <p:cSldViewPr snapToGrid="0" showGuides="1">
      <p:cViewPr varScale="1">
        <p:scale>
          <a:sx n="94" d="100"/>
          <a:sy n="94" d="100"/>
        </p:scale>
        <p:origin x="29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46B6E-3BE8-444B-8E56-E0DC0FEB051D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D48E8-0521-8F49-BEC0-F04518FB1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68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99E0B-C673-4327-A88F-754A44A98C9D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4ED4B-9617-454B-AF05-00B3482A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5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4ED4B-9617-454B-AF05-00B3482AB4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99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4ED4B-9617-454B-AF05-00B3482AB4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03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4ED4B-9617-454B-AF05-00B3482AB4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6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4ED4B-9617-454B-AF05-00B3482AB4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44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38499"/>
            <a:ext cx="9144000" cy="1621802"/>
          </a:xfrm>
          <a:prstGeom prst="rect">
            <a:avLst/>
          </a:prstGeom>
          <a:solidFill>
            <a:srgbClr val="15254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72776"/>
            <a:ext cx="7772400" cy="2387600"/>
          </a:xfr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55478"/>
            <a:ext cx="6858000" cy="1655762"/>
          </a:xfrm>
        </p:spPr>
        <p:txBody>
          <a:bodyPr/>
          <a:lstStyle>
            <a:lvl1pPr marL="0" indent="0" algn="ctr">
              <a:buNone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F132-4192-4365-888D-DD05266EEC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0538" y="208163"/>
            <a:ext cx="2057400" cy="365125"/>
          </a:xfrm>
        </p:spPr>
        <p:txBody>
          <a:bodyPr/>
          <a:lstStyle/>
          <a:p>
            <a:fld id="{CA5DA716-2F96-4EB5-A414-AF55BCE571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34545"/>
          <a:stretch/>
        </p:blipFill>
        <p:spPr>
          <a:xfrm>
            <a:off x="0" y="0"/>
            <a:ext cx="7278624" cy="69707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736815"/>
            <a:ext cx="9144000" cy="55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1171397"/>
            <a:ext cx="9144000" cy="75703"/>
          </a:xfrm>
          <a:prstGeom prst="rect">
            <a:avLst/>
          </a:prstGeom>
          <a:solidFill>
            <a:srgbClr val="A7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2860301"/>
            <a:ext cx="9144000" cy="75703"/>
          </a:xfrm>
          <a:prstGeom prst="rect">
            <a:avLst/>
          </a:prstGeom>
          <a:solidFill>
            <a:srgbClr val="A7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5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6225-4D66-4909-BB74-6341D0C74EEB}" type="datetime1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1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6AAE-D1F7-4414-95F0-49A0199ED701}" type="datetime1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5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108B-E090-402F-A15E-4DF050C61CCF}" type="datetime1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04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51E1F-04D6-4C5F-A3C3-94068B02CAFF}" type="datetime1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92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C88F-E4A2-4A04-A1A4-79882EB443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0" y="-5826"/>
            <a:ext cx="9144000" cy="514394"/>
          </a:xfrm>
          <a:prstGeom prst="rect">
            <a:avLst/>
          </a:prstGeom>
          <a:solidFill>
            <a:srgbClr val="15254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987564" y="5057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5DA716-2F96-4EB5-A414-AF55BCE571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47700" y="-394653"/>
            <a:ext cx="7886700" cy="1325563"/>
          </a:xfrm>
        </p:spPr>
        <p:txBody>
          <a:bodyPr>
            <a:normAutofit/>
          </a:bodyPr>
          <a:lstStyle>
            <a:lvl1pPr algn="ct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/>
          <a:srcRect l="2403" t="34545" r="88368" b="9805"/>
          <a:stretch/>
        </p:blipFill>
        <p:spPr>
          <a:xfrm>
            <a:off x="0" y="-17621"/>
            <a:ext cx="647700" cy="5715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506610"/>
            <a:ext cx="9144000" cy="42732"/>
          </a:xfrm>
          <a:prstGeom prst="rect">
            <a:avLst/>
          </a:prstGeom>
          <a:solidFill>
            <a:srgbClr val="A7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42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55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02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5F3A-DE62-4A2E-9E5A-070687352B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0" y="-5826"/>
            <a:ext cx="9144000" cy="514394"/>
          </a:xfrm>
          <a:prstGeom prst="rect">
            <a:avLst/>
          </a:prstGeom>
          <a:solidFill>
            <a:srgbClr val="15254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926992" y="56425"/>
            <a:ext cx="20574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5DA716-2F96-4EB5-A414-AF55BCE571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47700" y="-394653"/>
            <a:ext cx="7886700" cy="1325563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0" y="506610"/>
            <a:ext cx="9144000" cy="42732"/>
          </a:xfrm>
          <a:prstGeom prst="rect">
            <a:avLst/>
          </a:prstGeom>
          <a:solidFill>
            <a:srgbClr val="A7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 descr="http://www.u.arizona.edu/%7Ejesse64/University-of-Arizona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6"/>
            <a:ext cx="533477" cy="512435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210265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CE82-E20D-4965-838D-1E822CA4DE9C}" type="datetime1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8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38B52-BFF8-42C8-9657-2CDFDD91624E}" type="datetime1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4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B46E-D281-4D9E-ADD9-56508DF4ECAC}" type="datetime1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3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879-63D8-43EE-A0CD-20D785B8C13F}" type="datetime1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4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8585-ADF1-48FB-A3C0-C93E0141F442}" type="datetime1">
              <a:rPr lang="en-US" smtClean="0"/>
              <a:t>4/3/2018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60D0-036D-460B-8C6B-E0A7C735ED53}" type="datetime1">
              <a:rPr lang="en-US" smtClean="0"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2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67C-A0C4-4B48-893F-501CBE287D4F}" type="datetime1">
              <a:rPr lang="en-US" smtClean="0"/>
              <a:t>4/3/2018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8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EEB43-BE94-43F5-B8C9-6E7E063E4F0D}" type="datetime1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D54D7-7A0E-46A1-9633-71803137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8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  <p:sldLayoutId id="2147483678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video" Target="NULL" TargetMode="External"/><Relationship Id="rId7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microsoft.com/office/2007/relationships/media" Target="../media/media2.mp4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9761"/>
            <a:ext cx="7772400" cy="2878675"/>
          </a:xfrm>
        </p:spPr>
        <p:txBody>
          <a:bodyPr>
            <a:normAutofit/>
          </a:bodyPr>
          <a:lstStyle/>
          <a:p>
            <a:r>
              <a:rPr lang="en-US" sz="3600" dirty="0"/>
              <a:t>Effects of Unsteady Motion on Separation and Separation Control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62056" y="3016913"/>
            <a:ext cx="5819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Michael Nathanson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Undergraduate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Aerospace and Mechanical Engineering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University of Arizona, Tucson, AZ</a:t>
            </a:r>
          </a:p>
        </p:txBody>
      </p:sp>
      <p:sp>
        <p:nvSpPr>
          <p:cNvPr id="6" name="Rectangle 5"/>
          <p:cNvSpPr/>
          <p:nvPr/>
        </p:nvSpPr>
        <p:spPr>
          <a:xfrm>
            <a:off x="733425" y="784360"/>
            <a:ext cx="7677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Sponsor: U.S. Air Force Office of Scientific Research (FA9550-14-1-0184)</a:t>
            </a:r>
          </a:p>
        </p:txBody>
      </p:sp>
      <p:sp>
        <p:nvSpPr>
          <p:cNvPr id="7" name="Rectangle 6"/>
          <p:cNvSpPr/>
          <p:nvPr/>
        </p:nvSpPr>
        <p:spPr>
          <a:xfrm>
            <a:off x="41275" y="483944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</a:rPr>
              <a:t>Arizona Space Grant Statewide Symposium</a:t>
            </a:r>
          </a:p>
          <a:p>
            <a:pPr algn="ctr"/>
            <a:r>
              <a:rPr lang="en-US" sz="2000" b="1" i="0" dirty="0">
                <a:effectLst/>
                <a:latin typeface="arial" panose="020B0604020202020204" pitchFamily="34" charset="0"/>
              </a:rPr>
              <a:t>Tucson, Arizona </a:t>
            </a:r>
          </a:p>
          <a:p>
            <a:pPr algn="ctr"/>
            <a:r>
              <a:rPr lang="en-US" sz="2000" b="1" i="0" dirty="0">
                <a:effectLst/>
                <a:latin typeface="arial" panose="020B0604020202020204" pitchFamily="34" charset="0"/>
              </a:rPr>
              <a:t>April </a:t>
            </a:r>
            <a:r>
              <a:rPr lang="en-US" sz="2000" b="1" i="0">
                <a:effectLst/>
                <a:latin typeface="arial" panose="020B0604020202020204" pitchFamily="34" charset="0"/>
              </a:rPr>
              <a:t>14</a:t>
            </a:r>
            <a:r>
              <a:rPr lang="en-US" sz="2000" b="1" i="0" baseline="30000">
                <a:effectLst/>
                <a:latin typeface="arial" panose="020B0604020202020204" pitchFamily="34" charset="0"/>
              </a:rPr>
              <a:t>th</a:t>
            </a:r>
            <a:r>
              <a:rPr lang="en-US" sz="2000" b="1" i="0">
                <a:effectLst/>
                <a:latin typeface="arial" panose="020B0604020202020204" pitchFamily="34" charset="0"/>
              </a:rPr>
              <a:t>, 2018</a:t>
            </a:r>
            <a:endParaRPr lang="en-US" sz="2000" b="1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nasa-logo">
            <a:extLst>
              <a:ext uri="{FF2B5EF4-FFF2-40B4-BE49-F238E27FC236}">
                <a16:creationId xmlns:a16="http://schemas.microsoft.com/office/drawing/2014/main" id="{365F9998-4990-4F06-BD88-43453473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855110"/>
            <a:ext cx="1012215" cy="86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ZSGC_sunset">
            <a:extLst>
              <a:ext uri="{FF2B5EF4-FFF2-40B4-BE49-F238E27FC236}">
                <a16:creationId xmlns:a16="http://schemas.microsoft.com/office/drawing/2014/main" id="{FAD095FC-2C2E-408A-80AB-2F391D61E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280052" y="5454809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8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5"/>
    </mc:Choice>
    <mc:Fallback xmlns="">
      <p:transition spd="slow" advTm="1352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1CAD55-328A-47EC-A290-0916217F7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A716-2F96-4EB5-A414-AF55BCE571D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8139B2-A432-41A0-9C54-C28C6315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Flight Coefficient of Pressure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B8F93A-9B72-4859-8DC2-8A5F8E0C0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4" y="688503"/>
            <a:ext cx="7307992" cy="548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64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B2157-8452-4115-9185-30D7B791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A716-2F96-4EB5-A414-AF55BCE571D6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8D7E54-8A5E-49DF-9BB6-F1138BD3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Hot Wire Frequency Spectra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ADC026-6020-4FF3-801C-85A2D989F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" y="492370"/>
            <a:ext cx="7508029" cy="56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16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8A95BE-83B7-46F5-A264-641594D32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DB6A9-B14F-402B-98F2-5D09181B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A716-2F96-4EB5-A414-AF55BCE571D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C8FFAC-A24F-4A86-8BA0-B9B2364A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Multi-Dimensional Research Approach</a:t>
            </a:r>
          </a:p>
        </p:txBody>
      </p:sp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CAFC5DBB-5C9C-4258-86D6-F3BC2D51978A}"/>
              </a:ext>
            </a:extLst>
          </p:cNvPr>
          <p:cNvSpPr/>
          <p:nvPr/>
        </p:nvSpPr>
        <p:spPr>
          <a:xfrm>
            <a:off x="457200" y="4499112"/>
            <a:ext cx="8610600" cy="2362200"/>
          </a:xfrm>
          <a:prstGeom prst="roundRect">
            <a:avLst>
              <a:gd name="adj" fmla="val 817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25">
            <a:extLst>
              <a:ext uri="{FF2B5EF4-FFF2-40B4-BE49-F238E27FC236}">
                <a16:creationId xmlns:a16="http://schemas.microsoft.com/office/drawing/2014/main" id="{0048DDAE-585B-4E9A-852A-1968135349E8}"/>
              </a:ext>
            </a:extLst>
          </p:cNvPr>
          <p:cNvSpPr/>
          <p:nvPr/>
        </p:nvSpPr>
        <p:spPr>
          <a:xfrm>
            <a:off x="457200" y="3584712"/>
            <a:ext cx="8610600" cy="838200"/>
          </a:xfrm>
          <a:prstGeom prst="roundRect">
            <a:avLst>
              <a:gd name="adj" fmla="val 8173"/>
            </a:avLst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BCFA9CC6-E8BD-4A4B-8D97-5F5681152F8D}"/>
              </a:ext>
            </a:extLst>
          </p:cNvPr>
          <p:cNvSpPr/>
          <p:nvPr/>
        </p:nvSpPr>
        <p:spPr>
          <a:xfrm>
            <a:off x="457200" y="765312"/>
            <a:ext cx="8610600" cy="2743200"/>
          </a:xfrm>
          <a:prstGeom prst="roundRect">
            <a:avLst>
              <a:gd name="adj" fmla="val 8173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1498380F-E95C-495B-9EA5-F1F7E33401A8}"/>
              </a:ext>
            </a:extLst>
          </p:cNvPr>
          <p:cNvSpPr txBox="1"/>
          <p:nvPr/>
        </p:nvSpPr>
        <p:spPr>
          <a:xfrm>
            <a:off x="2286000" y="913247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</a:rPr>
              <a:t>X56A: 1/3 scale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AB2DFA-4BBC-4A5E-9318-65007429D3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48200" y="841512"/>
            <a:ext cx="3048000" cy="2198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2236EA-6961-495E-9A04-4A37F39537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575312"/>
            <a:ext cx="3200400" cy="22097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8FC7E-CB5A-425C-9411-E62FED9058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4499112"/>
            <a:ext cx="3200400" cy="2286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8B8B4C-B103-49B3-99A8-CC5E4B531EF3}"/>
              </a:ext>
            </a:extLst>
          </p:cNvPr>
          <p:cNvSpPr txBox="1"/>
          <p:nvPr/>
        </p:nvSpPr>
        <p:spPr>
          <a:xfrm>
            <a:off x="4800600" y="3139180"/>
            <a:ext cx="4191000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Wind tunnel experiments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5775F-D736-467C-8DD7-6A96430ECD60}"/>
              </a:ext>
            </a:extLst>
          </p:cNvPr>
          <p:cNvSpPr txBox="1"/>
          <p:nvPr/>
        </p:nvSpPr>
        <p:spPr>
          <a:xfrm>
            <a:off x="3124200" y="4499112"/>
            <a:ext cx="1600200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Detailed simulations of flow physics for relevant model problems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F0876-2CE4-4341-ABA6-30E79440CE5F}"/>
              </a:ext>
            </a:extLst>
          </p:cNvPr>
          <p:cNvSpPr txBox="1"/>
          <p:nvPr/>
        </p:nvSpPr>
        <p:spPr>
          <a:xfrm>
            <a:off x="4648200" y="5584783"/>
            <a:ext cx="2209800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Simulations for entire wing sections undergoing typical structural motion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B6E59E-A6E7-44E2-B78C-08D7D07D57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75139" y="1134851"/>
            <a:ext cx="2194560" cy="1638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00FCED-889A-45C0-830A-FEDAD875BE51}"/>
              </a:ext>
            </a:extLst>
          </p:cNvPr>
          <p:cNvSpPr txBox="1"/>
          <p:nvPr/>
        </p:nvSpPr>
        <p:spPr>
          <a:xfrm rot="16200000">
            <a:off x="-2669416" y="3587129"/>
            <a:ext cx="5800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Simulations    &amp;    Theory     &amp;     Experiments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05F280-76A6-47E0-BBC8-65E3C50EF559}"/>
              </a:ext>
            </a:extLst>
          </p:cNvPr>
          <p:cNvSpPr txBox="1"/>
          <p:nvPr/>
        </p:nvSpPr>
        <p:spPr>
          <a:xfrm>
            <a:off x="1676400" y="3584712"/>
            <a:ext cx="5812938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Modal decomposition (Fourier, POD, DMD)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Linear Stability Theory, etc.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409E8-D264-4043-A690-5B9036159D87}"/>
              </a:ext>
            </a:extLst>
          </p:cNvPr>
          <p:cNvSpPr/>
          <p:nvPr/>
        </p:nvSpPr>
        <p:spPr>
          <a:xfrm>
            <a:off x="2286000" y="890544"/>
            <a:ext cx="2072640" cy="444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X-56A 1/3 scale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2A4F2C-5F89-4CF4-A6CB-DD1E90F499D7}"/>
              </a:ext>
            </a:extLst>
          </p:cNvPr>
          <p:cNvSpPr txBox="1"/>
          <p:nvPr/>
        </p:nvSpPr>
        <p:spPr>
          <a:xfrm>
            <a:off x="533400" y="6371747"/>
            <a:ext cx="21501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n w="3175">
                  <a:noFill/>
                </a:ln>
              </a:rPr>
              <a:t>Hosseinverdi</a:t>
            </a:r>
            <a:r>
              <a:rPr lang="en-US" sz="2000" dirty="0">
                <a:ln w="3175">
                  <a:noFill/>
                </a:ln>
              </a:rPr>
              <a:t>, et al.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F7B00A-9C36-48A3-9362-821B26F202BC}"/>
              </a:ext>
            </a:extLst>
          </p:cNvPr>
          <p:cNvSpPr txBox="1"/>
          <p:nvPr/>
        </p:nvSpPr>
        <p:spPr>
          <a:xfrm>
            <a:off x="7441450" y="6372066"/>
            <a:ext cx="15501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n w="3175">
                  <a:noFill/>
                </a:ln>
              </a:rPr>
              <a:t>Gross, et al.</a:t>
            </a:r>
          </a:p>
        </p:txBody>
      </p:sp>
      <p:pic>
        <p:nvPicPr>
          <p:cNvPr id="21" name="Picture 20" descr="A picture containing sitting, grass, indoor&#10;&#10;Description generated with very high confidence">
            <a:extLst>
              <a:ext uri="{FF2B5EF4-FFF2-40B4-BE49-F238E27FC236}">
                <a16:creationId xmlns:a16="http://schemas.microsoft.com/office/drawing/2014/main" id="{2CA9F4BD-B031-475C-AFDC-0FA22F5DDE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868397"/>
            <a:ext cx="3810000" cy="24860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F5B320-978C-455C-B75D-1C708FF4D2A5}"/>
              </a:ext>
            </a:extLst>
          </p:cNvPr>
          <p:cNvSpPr/>
          <p:nvPr/>
        </p:nvSpPr>
        <p:spPr>
          <a:xfrm>
            <a:off x="2285999" y="890544"/>
            <a:ext cx="2176167" cy="646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Ximango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1/5 Scale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B58252-7692-45AE-AA91-CB647AC28A22}"/>
              </a:ext>
            </a:extLst>
          </p:cNvPr>
          <p:cNvSpPr txBox="1"/>
          <p:nvPr/>
        </p:nvSpPr>
        <p:spPr>
          <a:xfrm>
            <a:off x="609600" y="2785981"/>
            <a:ext cx="3886200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Scientifically instrumented scaled flight experiments</a:t>
            </a:r>
          </a:p>
        </p:txBody>
      </p:sp>
    </p:spTree>
    <p:extLst>
      <p:ext uri="{BB962C8B-B14F-4D97-AF65-F5344CB8AC3E}">
        <p14:creationId xmlns:p14="http://schemas.microsoft.com/office/powerpoint/2010/main" val="1228665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583231-F7D9-4147-8BA0-AA2D1884E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30910"/>
            <a:ext cx="7886700" cy="4351338"/>
          </a:xfrm>
        </p:spPr>
        <p:txBody>
          <a:bodyPr/>
          <a:lstStyle/>
          <a:p>
            <a:r>
              <a:rPr lang="en-US" dirty="0"/>
              <a:t>Aviation industry moving toward composite materials</a:t>
            </a:r>
          </a:p>
          <a:p>
            <a:r>
              <a:rPr lang="en-US" dirty="0"/>
              <a:t>Composite wing structures allow for higher aspect ratio, flexible wings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EB942-122D-4787-8337-37EB7DE4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A716-2F96-4EB5-A414-AF55BCE571D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E457F2-8A2B-4EDD-ACE5-1F4773BB7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pic>
        <p:nvPicPr>
          <p:cNvPr id="2050" name="Picture 2" descr="Image result for increasing use of composites in aerospace industry">
            <a:extLst>
              <a:ext uri="{FF2B5EF4-FFF2-40B4-BE49-F238E27FC236}">
                <a16:creationId xmlns:a16="http://schemas.microsoft.com/office/drawing/2014/main" id="{5EBCE999-DDB2-4BFD-AA52-0A96B5E5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82" y="2835886"/>
            <a:ext cx="5214736" cy="367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CB28A7-0BAF-4D02-9C25-69E6E93E6E10}"/>
              </a:ext>
            </a:extLst>
          </p:cNvPr>
          <p:cNvSpPr/>
          <p:nvPr/>
        </p:nvSpPr>
        <p:spPr>
          <a:xfrm>
            <a:off x="3509232" y="6599146"/>
            <a:ext cx="216363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https://www.nap.edu/read/11424/chapter/3</a:t>
            </a:r>
            <a:endParaRPr lang="en-US" sz="800" dirty="0"/>
          </a:p>
        </p:txBody>
      </p:sp>
      <p:pic>
        <p:nvPicPr>
          <p:cNvPr id="2056" name="Picture 8" descr="Image result for 787 png">
            <a:extLst>
              <a:ext uri="{FF2B5EF4-FFF2-40B4-BE49-F238E27FC236}">
                <a16:creationId xmlns:a16="http://schemas.microsoft.com/office/drawing/2014/main" id="{3A0980F6-44C8-4833-ADCD-7D721735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31" y="2779353"/>
            <a:ext cx="2823587" cy="8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777 png">
            <a:extLst>
              <a:ext uri="{FF2B5EF4-FFF2-40B4-BE49-F238E27FC236}">
                <a16:creationId xmlns:a16="http://schemas.microsoft.com/office/drawing/2014/main" id="{0B13AC50-7A48-4886-9420-77726B5B3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36" y="5207690"/>
            <a:ext cx="1214141" cy="37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767 png">
            <a:extLst>
              <a:ext uri="{FF2B5EF4-FFF2-40B4-BE49-F238E27FC236}">
                <a16:creationId xmlns:a16="http://schemas.microsoft.com/office/drawing/2014/main" id="{463D8EBF-5ABD-4264-A680-CF07D38C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82" y="5239172"/>
            <a:ext cx="1890606" cy="5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787 wing flex">
            <a:extLst>
              <a:ext uri="{FF2B5EF4-FFF2-40B4-BE49-F238E27FC236}">
                <a16:creationId xmlns:a16="http://schemas.microsoft.com/office/drawing/2014/main" id="{C5EEA78B-E456-490A-99C9-AF95C655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5" y="2660111"/>
            <a:ext cx="4502253" cy="300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12DE45-8A0C-4FA7-B573-2892B38E00D0}"/>
              </a:ext>
            </a:extLst>
          </p:cNvPr>
          <p:cNvSpPr txBox="1"/>
          <p:nvPr/>
        </p:nvSpPr>
        <p:spPr>
          <a:xfrm>
            <a:off x="1009674" y="5667137"/>
            <a:ext cx="27414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https://www.flickr.com/photos/seahawks7757/9995020466/</a:t>
            </a:r>
          </a:p>
        </p:txBody>
      </p:sp>
      <p:pic>
        <p:nvPicPr>
          <p:cNvPr id="5" name="Picture 2" descr="https://upload.wikimedia.org/wikipedia/commons/thumb/f/f2/1915ca_abger_fluegel_%28cropped_and_mirrored%29.jpg/1280px-1915ca_abger_fluegel_%28cropped_and_mirrored%29.jpg">
            <a:extLst>
              <a:ext uri="{FF2B5EF4-FFF2-40B4-BE49-F238E27FC236}">
                <a16:creationId xmlns:a16="http://schemas.microsoft.com/office/drawing/2014/main" id="{2AC2EE5D-9C75-4620-ADCD-D5AF93A2D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538" y="3451259"/>
            <a:ext cx="4034907" cy="281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807B80-201B-4620-938B-D51A767E3271}"/>
              </a:ext>
            </a:extLst>
          </p:cNvPr>
          <p:cNvSpPr txBox="1"/>
          <p:nvPr/>
        </p:nvSpPr>
        <p:spPr>
          <a:xfrm>
            <a:off x="5024478" y="6296902"/>
            <a:ext cx="3805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https://en.wikipedia.org/wiki/Flow_separation#/media/File:1915ca_abger_fluegel_(cropped_and_mirrored).jpg</a:t>
            </a:r>
          </a:p>
        </p:txBody>
      </p:sp>
    </p:spTree>
    <p:extLst>
      <p:ext uri="{BB962C8B-B14F-4D97-AF65-F5344CB8AC3E}">
        <p14:creationId xmlns:p14="http://schemas.microsoft.com/office/powerpoint/2010/main" val="84824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EB71-8329-4582-A879-38490281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30910"/>
            <a:ext cx="7886700" cy="4351338"/>
          </a:xfrm>
        </p:spPr>
        <p:txBody>
          <a:bodyPr/>
          <a:lstStyle/>
          <a:p>
            <a:r>
              <a:rPr lang="en-US" dirty="0"/>
              <a:t>Unmanned 1/5 Scale </a:t>
            </a:r>
            <a:r>
              <a:rPr lang="en-US" dirty="0" err="1"/>
              <a:t>Aeromat</a:t>
            </a:r>
            <a:r>
              <a:rPr lang="en-US" dirty="0"/>
              <a:t> AMT-200 Super </a:t>
            </a:r>
            <a:r>
              <a:rPr lang="en-US" dirty="0" err="1"/>
              <a:t>Ximango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759C4-0C88-4D6E-86FD-01F05980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A716-2F96-4EB5-A414-AF55BCE571D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EDECA-22E6-4ECE-9A9F-C9AD9217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Test Vehicle/Instrumentation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D0B31-B426-46E4-8D79-1C4CD989B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44" y="2195408"/>
            <a:ext cx="8474776" cy="3086840"/>
          </a:xfrm>
          <a:prstGeom prst="rect">
            <a:avLst/>
          </a:prstGeom>
        </p:spPr>
      </p:pic>
      <p:pic>
        <p:nvPicPr>
          <p:cNvPr id="1026" name="Picture 2" descr="https://dl.boxcloud.com/api/2.0/internal_files/264655767793/versions/278742398161/representations/jpg_paged_2048x2048/content/1.jpg?access_token=1!HTsrvIyHKR6PhWNKnGiPZ6mi0gLcDYd8a-9M-uKR2LWVIjc5rxkavLsxdY3my_hB3Y2XDE6_Ae__EkYw5NGSJibEc84ij7elNnfHpk1IyO_y9nBe8ysR1_k9zdDXznlNg510fZtffUCX4xS9FcZvhB86mY-Ga6hKJyZKkwIHxLWbJldJ4ivIr5tWMUO7T7fcDWGnup-RpIibXYQOYvpNJRjSF-1E3zetzuqmxPA0nh2n1m1W4HiVUoKz-hXEF8QTqQ6-aL4VnrHT6BYrJQipNhqx-gaf3BrghV5U9HUBZFZ0wrjDs2L8gLiCCMyo7RczOvHTvlkgCUV0ZJAjowz8nInikmfr5zUF2XRL4VpvxsVSfCV9tIGBq6LSS-_XyNBYn0FkWgfH-u9CJnnw4BA.&amp;box_client_name=box-content-preview&amp;box_client_version=1.35.1">
            <a:extLst>
              <a:ext uri="{FF2B5EF4-FFF2-40B4-BE49-F238E27FC236}">
                <a16:creationId xmlns:a16="http://schemas.microsoft.com/office/drawing/2014/main" id="{845533EE-D2EF-4CB3-A9E2-BDDF4C139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2632" r="28702" b="13235"/>
          <a:stretch/>
        </p:blipFill>
        <p:spPr bwMode="auto">
          <a:xfrm>
            <a:off x="1747012" y="1889091"/>
            <a:ext cx="5649976" cy="457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07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l.boxcloud.com/api/2.0/internal_files/264657417603/versions/278744056323/representations/jpg_paged_2048x2048/content/1.jpg?access_token=1!CPuLhfRS_OExuXVMEU1rkK1JGWtUFAX94HpQiEYLu2tojnjOeL4cRaSo8T5YH4l3Y637GR2Bb3tQ2XiBW5waeS92PjMk1jz0jN9iO0o9MosBb6vr-LGL0zBbYdk_wlZG8dlIsE4kdSaP1Pp1X9KiQd1E8xMEWjoxBJVtb7mTYw8eJpy-WKnfRo4536i97yU_3ZoRIxB6Apb_PEOkRks3iO3Q2_v_9SYY6AhkJNesife7GeG4sjGL-iiKA_m2nheD0VucEe-xYfr7erOdXKrX9w-lvf2KlPJhKpb5G8V0GjJD-jA8i7bhUtkT5ye8iuiUsKCEmpVganguSqXMl1l9bUSCKYKSEcGgnp2NlR2iDlncevtLaz6lmWOi8s8-Gg72IGljS0b-4hH6Xzo7UsA.&amp;box_client_name=box-content-preview&amp;box_client_version=1.35.1">
            <a:extLst>
              <a:ext uri="{FF2B5EF4-FFF2-40B4-BE49-F238E27FC236}">
                <a16:creationId xmlns:a16="http://schemas.microsoft.com/office/drawing/2014/main" id="{A1A83060-9281-4515-87AE-00BE82051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t="34311" r="20129" b="23777"/>
          <a:stretch/>
        </p:blipFill>
        <p:spPr bwMode="auto">
          <a:xfrm>
            <a:off x="4806728" y="1628723"/>
            <a:ext cx="4173378" cy="146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A28EA4-921D-4478-9840-AC5375AA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A716-2F96-4EB5-A414-AF55BCE571D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B51DB4-D7E2-40F6-8C0B-66DF1276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Flight Experiments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2D68FF7-E15B-4797-8257-3E9A44435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30910"/>
            <a:ext cx="7886700" cy="4351338"/>
          </a:xfrm>
        </p:spPr>
        <p:txBody>
          <a:bodyPr/>
          <a:lstStyle/>
          <a:p>
            <a:r>
              <a:rPr lang="en-US" dirty="0"/>
              <a:t>Initial flight test successfully completed November 12</a:t>
            </a:r>
            <a:r>
              <a:rPr lang="en-US" baseline="30000" dirty="0"/>
              <a:t>th</a:t>
            </a:r>
            <a:r>
              <a:rPr lang="en-US" dirty="0"/>
              <a:t>, 2017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88269-1113-45ED-B1C0-08396874EA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43067" r="65867" b="41600"/>
          <a:stretch/>
        </p:blipFill>
        <p:spPr>
          <a:xfrm>
            <a:off x="4820154" y="3388336"/>
            <a:ext cx="4164238" cy="14644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A24915-9B63-4CE5-9208-E21F10EFA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4624" y="2275165"/>
            <a:ext cx="4981352" cy="38064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38A4B1-0189-45EA-AF1F-D837FA4D7A81}"/>
              </a:ext>
            </a:extLst>
          </p:cNvPr>
          <p:cNvSpPr txBox="1"/>
          <p:nvPr/>
        </p:nvSpPr>
        <p:spPr>
          <a:xfrm>
            <a:off x="275775" y="2368089"/>
            <a:ext cx="2340005" cy="369332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Low Speed Maneuver</a:t>
            </a:r>
          </a:p>
        </p:txBody>
      </p:sp>
      <p:pic>
        <p:nvPicPr>
          <p:cNvPr id="1030" name="Picture 6" descr="https://dl.boxcloud.com/api/2.0/internal_files/264655746548/versions/278742350996/representations/jpg_paged_2048x2048/content/1.jpg?access_token=1!YefPV6V5Pm84SsVtqZk-hmMdJZqy7YASYIr3K_c8_DD58GnSI1gdz5ANijBh6Js4J-FUUTEIRz7zl7TqsNpEDnEBRl6wBdie41n7HqVuMmm6nMcG2KP04sKqQ8-hsSqoAWLvUvXPmU-btcm3k-8-72ILsplIyhanK7jPFxI96XxJveQp5fKXWbEnkYXdkI7tNP2Nkl0A_El6M3AwNgCl10pIKjCOBvDf8sNjGM8Ob8sDsuTL0HHLwCZhoxbTfcC-E8S4VGRK-Bf9DsS3Wp05lVApzg1C2l2WJzdff6Rk_ezZa-AqYs3TOzAX5u6FboTGqZCZqbbGFe9ysom0F386KzvLY_LVnTRh8iY3pfM2GUyH3LIeTUfOrHjM0UP7Ej_JWtHJStmYb3ThZc66u3M.&amp;box_client_name=box-content-preview&amp;box_client_version=1.35.1">
            <a:extLst>
              <a:ext uri="{FF2B5EF4-FFF2-40B4-BE49-F238E27FC236}">
                <a16:creationId xmlns:a16="http://schemas.microsoft.com/office/drawing/2014/main" id="{068E2D69-3802-47CB-9D3F-A85867897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5" r="43736" b="37175"/>
          <a:stretch/>
        </p:blipFill>
        <p:spPr bwMode="auto">
          <a:xfrm>
            <a:off x="4815868" y="5147950"/>
            <a:ext cx="4164238" cy="14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edia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5EEFDCB-EC64-429C-9D0F-41F758D8D5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5775" y="1781191"/>
            <a:ext cx="8523349" cy="4794384"/>
          </a:xfrm>
          <a:prstGeom prst="rect">
            <a:avLst/>
          </a:prstGeom>
        </p:spPr>
      </p:pic>
      <p:pic>
        <p:nvPicPr>
          <p:cNvPr id="14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1F01FAA8-FD02-4819-8268-15526CCE1D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2067" end="31285.5555"/>
                </p14:media>
              </p:ext>
            </p:extLst>
          </p:nvPr>
        </p:nvPicPr>
        <p:blipFill>
          <a:blip r:embed="rId11">
            <a:lum/>
          </a:blip>
          <a:stretch>
            <a:fillRect/>
          </a:stretch>
        </p:blipFill>
        <p:spPr>
          <a:xfrm>
            <a:off x="2091721" y="1837748"/>
            <a:ext cx="4891455" cy="2016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13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9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8AEB9E-8F4C-473C-A7DF-7735DE6C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A716-2F96-4EB5-A414-AF55BCE571D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C84394-0905-4BC3-841C-EDEEFA04A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Stream Turbulence Intensity Calculations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E404E9A-7D23-4111-B8DA-60C240D5B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30910"/>
            <a:ext cx="7886700" cy="4351338"/>
          </a:xfrm>
        </p:spPr>
        <p:txBody>
          <a:bodyPr/>
          <a:lstStyle/>
          <a:p>
            <a:r>
              <a:rPr lang="en-US" dirty="0"/>
              <a:t>Proposed System: Hot Wire Anemometry with </a:t>
            </a:r>
            <a:r>
              <a:rPr lang="en-US" dirty="0" err="1"/>
              <a:t>MiniCTA</a:t>
            </a:r>
            <a:r>
              <a:rPr lang="en-US" dirty="0"/>
              <a:t> and custom power </a:t>
            </a:r>
          </a:p>
          <a:p>
            <a:r>
              <a:rPr lang="en-US" dirty="0"/>
              <a:t>Wind tunnel experiments conducted to validate system performance against accepted methods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BA7DA1-CAF6-4C78-A7E7-8946B9680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560" y="2418471"/>
            <a:ext cx="5680979" cy="41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73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E24DC-1DBB-4717-A623-2F087421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A716-2F96-4EB5-A414-AF55BCE571D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97BFE5-F8A6-4CBF-A975-FE4248D5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AE33A6D-4493-4D1B-8ECA-C390A6A59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2752"/>
            <a:ext cx="7886700" cy="5494211"/>
          </a:xfrm>
        </p:spPr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Baseline free flight test provided validated sensors</a:t>
            </a:r>
          </a:p>
          <a:p>
            <a:r>
              <a:rPr lang="en-US" dirty="0">
                <a:cs typeface="Arial" panose="020B0604020202020204" pitchFamily="34" charset="0"/>
              </a:rPr>
              <a:t>Proposed system (</a:t>
            </a:r>
            <a:r>
              <a:rPr lang="en-US" dirty="0" err="1">
                <a:cs typeface="Arial" panose="020B0604020202020204" pitchFamily="34" charset="0"/>
              </a:rPr>
              <a:t>MiniCTA</a:t>
            </a:r>
            <a:r>
              <a:rPr lang="en-US" dirty="0">
                <a:cs typeface="Arial" panose="020B0604020202020204" pitchFamily="34" charset="0"/>
              </a:rPr>
              <a:t>) for capturing turbulence intensity in flight will provide accurate results</a:t>
            </a:r>
          </a:p>
          <a:p>
            <a:r>
              <a:rPr lang="en-US" dirty="0"/>
              <a:t>Completion of initial tests allows for aircraft integration to capture freestream turbulence in flight</a:t>
            </a:r>
          </a:p>
        </p:txBody>
      </p:sp>
    </p:spTree>
    <p:extLst>
      <p:ext uri="{BB962C8B-B14F-4D97-AF65-F5344CB8AC3E}">
        <p14:creationId xmlns:p14="http://schemas.microsoft.com/office/powerpoint/2010/main" val="146751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9A165F-E006-4D27-9B6E-DACA7092C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33" r="49129" b="-1"/>
          <a:stretch/>
        </p:blipFill>
        <p:spPr>
          <a:xfrm>
            <a:off x="1284692" y="5800103"/>
            <a:ext cx="4939808" cy="9159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F74E37-DE0E-42E3-867C-E90B0287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A716-2F96-4EB5-A414-AF55BCE571D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56E37D-4443-4F61-8198-1246298D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88A8C56-AE61-4374-9548-76B9EFCAE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2752"/>
            <a:ext cx="7886700" cy="5494211"/>
          </a:xfrm>
        </p:spPr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U.S. Air Force Office of Scientific Research          (FA9550-14-1-0184)</a:t>
            </a:r>
          </a:p>
          <a:p>
            <a:r>
              <a:rPr lang="en-US" dirty="0">
                <a:cs typeface="Arial" panose="020B0604020202020204" pitchFamily="34" charset="0"/>
              </a:rPr>
              <a:t>Dr. Jesse Little</a:t>
            </a:r>
          </a:p>
          <a:p>
            <a:r>
              <a:rPr lang="en-US" dirty="0">
                <a:cs typeface="Arial" panose="020B0604020202020204" pitchFamily="34" charset="0"/>
              </a:rPr>
              <a:t>Dr.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Hermann F. </a:t>
            </a:r>
            <a:r>
              <a:rPr lang="en-US" dirty="0" err="1">
                <a:cs typeface="Arial" panose="020B0604020202020204" pitchFamily="34" charset="0"/>
              </a:rPr>
              <a:t>Fasel</a:t>
            </a:r>
            <a:endParaRPr lang="en-US" dirty="0">
              <a:cs typeface="Arial" panose="020B0604020202020204" pitchFamily="34" charset="0"/>
            </a:endParaRPr>
          </a:p>
          <a:p>
            <a:r>
              <a:rPr lang="en-US" dirty="0">
                <a:cs typeface="Arial" panose="020B0604020202020204" pitchFamily="34" charset="0"/>
              </a:rPr>
              <a:t>Mark Agate, Doctoral Student</a:t>
            </a:r>
            <a:endParaRPr lang="en-US" dirty="0"/>
          </a:p>
          <a:p>
            <a:r>
              <a:rPr lang="en-US" dirty="0"/>
              <a:t>The Department of Aerospace and Mechanical Engineering at the University of Arizona</a:t>
            </a:r>
          </a:p>
          <a:p>
            <a:r>
              <a:rPr lang="en-US" dirty="0"/>
              <a:t>Arizona-NASA Space Grant Consortium </a:t>
            </a:r>
          </a:p>
        </p:txBody>
      </p:sp>
      <p:pic>
        <p:nvPicPr>
          <p:cNvPr id="5" name="Picture 4" descr="nasa-logo">
            <a:extLst>
              <a:ext uri="{FF2B5EF4-FFF2-40B4-BE49-F238E27FC236}">
                <a16:creationId xmlns:a16="http://schemas.microsoft.com/office/drawing/2014/main" id="{E89BC170-EF1C-449B-8BE7-6BF7C9D52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651794"/>
            <a:ext cx="1243417" cy="106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ZSGC_sunset">
            <a:extLst>
              <a:ext uri="{FF2B5EF4-FFF2-40B4-BE49-F238E27FC236}">
                <a16:creationId xmlns:a16="http://schemas.microsoft.com/office/drawing/2014/main" id="{3CA826AA-7102-4296-857D-F20DB9806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219217" y="5454809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air force office of scientific research">
            <a:extLst>
              <a:ext uri="{FF2B5EF4-FFF2-40B4-BE49-F238E27FC236}">
                <a16:creationId xmlns:a16="http://schemas.microsoft.com/office/drawing/2014/main" id="{CAEFC257-F268-4EDF-8EA0-559A8E1B7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20" y="5494789"/>
            <a:ext cx="1243417" cy="12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70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6B35-1D79-48E1-A7BE-D84E24ED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A716-2F96-4EB5-A414-AF55BCE571D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5522B8-61AC-475F-AD45-73AA80530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54157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7728F2-DEA6-42CE-9DAC-79A4162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A716-2F96-4EB5-A414-AF55BCE571D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ADDEBD-E1D7-4A6B-B3CF-3A2AD72C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E28376C-A1CA-4E78-BFB0-5D01D9D62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97230"/>
            <a:ext cx="7886700" cy="524605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LockheedMartin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“X-56A - Lockheed Martin," 2015, 18 Dec. 2015.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Diancs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J.,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Ohno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Duncan.,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Fuggmann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S., Lay, Jonas., Heim, D.,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Fasel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H. (2014). “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Numerical and experimental Wind Tunnel and Flight Testing of Active Flow Control for Modified NACA 64</a:t>
            </a:r>
            <a:r>
              <a:rPr lang="en-US" sz="16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-618 Airfoil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”. AIAA SciTech, Kissimmee, FL.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Hosseinverdi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S.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Fasel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H.. "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Direct Numerical Simulations of Laminar-to-Turbulent Transition in Laminar Separation Bubbles in Three-Dimensional Boundary-Layer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", 46th AIAA Fluid Dynamics Conference, AIAA AVIATION Forum, (AIAA 2016-3793)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Mertens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C., Pineda, S., Agate, M., Little, J.,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Fasel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H., and Gross, A., “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Effects of Structural Motion on the Aerodynamics of the X-56A Airfoil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," AIAA SciTech, San Diego, California, USA, 2016. (AIAA 2016-2073).  </a:t>
            </a:r>
          </a:p>
          <a:p>
            <a:pPr marL="0" indent="0">
              <a:buNone/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2560242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7419</TotalTime>
  <Words>481</Words>
  <Application>Microsoft Office PowerPoint</Application>
  <PresentationFormat>On-screen Show (4:3)</PresentationFormat>
  <Paragraphs>70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</vt:lpstr>
      <vt:lpstr>Calibri</vt:lpstr>
      <vt:lpstr>Calibri Light</vt:lpstr>
      <vt:lpstr>Office Theme</vt:lpstr>
      <vt:lpstr>Effects of Unsteady Motion on Separation and Separation Control </vt:lpstr>
      <vt:lpstr>Background and Motivation</vt:lpstr>
      <vt:lpstr>Flight Test Vehicle/Instrumentation</vt:lpstr>
      <vt:lpstr>Free Flight Experiments</vt:lpstr>
      <vt:lpstr>Free Stream Turbulence Intensity Calculations</vt:lpstr>
      <vt:lpstr>Conclusions and Future Work</vt:lpstr>
      <vt:lpstr>Acknowledgements</vt:lpstr>
      <vt:lpstr>Thank You</vt:lpstr>
      <vt:lpstr>References</vt:lpstr>
      <vt:lpstr>Free Flight Coefficient of Pressure</vt:lpstr>
      <vt:lpstr>Hot Wire Frequency Spectra</vt:lpstr>
      <vt:lpstr>Multi-Dimensional Research Approach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Unsteady Motion on Separation and Separation Control</dc:title>
  <dc:creator>Nathanson, Michael</dc:creator>
  <cp:lastModifiedBy>Theresa C. Hentz</cp:lastModifiedBy>
  <cp:revision>227</cp:revision>
  <dcterms:created xsi:type="dcterms:W3CDTF">2016-11-02T20:41:31Z</dcterms:created>
  <dcterms:modified xsi:type="dcterms:W3CDTF">2018-04-03T19:05:43Z</dcterms:modified>
</cp:coreProperties>
</file>